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661" r:id="rId3"/>
  </p:sldMasterIdLst>
  <p:notesMasterIdLst>
    <p:notesMasterId r:id="rId23"/>
  </p:notesMasterIdLst>
  <p:handoutMasterIdLst>
    <p:handoutMasterId r:id="rId24"/>
  </p:handoutMasterIdLst>
  <p:sldIdLst>
    <p:sldId id="291" r:id="rId4"/>
    <p:sldId id="292" r:id="rId5"/>
    <p:sldId id="256" r:id="rId6"/>
    <p:sldId id="261" r:id="rId7"/>
    <p:sldId id="259" r:id="rId8"/>
    <p:sldId id="300" r:id="rId9"/>
    <p:sldId id="295" r:id="rId10"/>
    <p:sldId id="296" r:id="rId11"/>
    <p:sldId id="297" r:id="rId12"/>
    <p:sldId id="298" r:id="rId13"/>
    <p:sldId id="299" r:id="rId14"/>
    <p:sldId id="263" r:id="rId15"/>
    <p:sldId id="265" r:id="rId16"/>
    <p:sldId id="274" r:id="rId17"/>
    <p:sldId id="275" r:id="rId18"/>
    <p:sldId id="281" r:id="rId19"/>
    <p:sldId id="288" r:id="rId20"/>
    <p:sldId id="277" r:id="rId21"/>
    <p:sldId id="283" r:id="rId22"/>
  </p:sldIdLst>
  <p:sldSz cx="9144000" cy="6858000" type="screen4x3"/>
  <p:notesSz cx="6858000" cy="90836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75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867" autoAdjust="0"/>
    <p:restoredTop sz="67471" autoAdjust="0"/>
  </p:normalViewPr>
  <p:slideViewPr>
    <p:cSldViewPr>
      <p:cViewPr>
        <p:scale>
          <a:sx n="75" d="100"/>
          <a:sy n="75" d="100"/>
        </p:scale>
        <p:origin x="-2910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3732" y="-120"/>
      </p:cViewPr>
      <p:guideLst>
        <p:guide orient="horz" pos="2861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54494"/>
          </a:xfrm>
          <a:prstGeom prst="rect">
            <a:avLst/>
          </a:prstGeom>
        </p:spPr>
        <p:txBody>
          <a:bodyPr vert="horz" lIns="89392" tIns="44696" rIns="89392" bIns="44696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027" y="0"/>
            <a:ext cx="2972421" cy="454494"/>
          </a:xfrm>
          <a:prstGeom prst="rect">
            <a:avLst/>
          </a:prstGeom>
        </p:spPr>
        <p:txBody>
          <a:bodyPr vert="horz" lIns="89392" tIns="44696" rIns="89392" bIns="44696" rtlCol="0"/>
          <a:lstStyle>
            <a:lvl1pPr algn="r">
              <a:defRPr sz="1200"/>
            </a:lvl1pPr>
          </a:lstStyle>
          <a:p>
            <a:fld id="{677BD84A-0656-48DD-8D67-19DE4E9F4FA5}" type="datetimeFigureOut">
              <a:rPr lang="en-US" smtClean="0"/>
              <a:pPr/>
              <a:t>4/4/2011</a:t>
            </a:fld>
            <a:endParaRPr lang="en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8627630"/>
            <a:ext cx="2972421" cy="454494"/>
          </a:xfrm>
          <a:prstGeom prst="rect">
            <a:avLst/>
          </a:prstGeom>
        </p:spPr>
        <p:txBody>
          <a:bodyPr vert="horz" lIns="89392" tIns="44696" rIns="89392" bIns="44696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027" y="8627630"/>
            <a:ext cx="2972421" cy="454494"/>
          </a:xfrm>
          <a:prstGeom prst="rect">
            <a:avLst/>
          </a:prstGeom>
        </p:spPr>
        <p:txBody>
          <a:bodyPr vert="horz" lIns="89392" tIns="44696" rIns="89392" bIns="44696" rtlCol="0" anchor="b"/>
          <a:lstStyle>
            <a:lvl1pPr algn="r">
              <a:defRPr sz="1200"/>
            </a:lvl1pPr>
          </a:lstStyle>
          <a:p>
            <a:fld id="{6A2CA26B-3CCD-41E9-BE9F-13DEC6BED3BD}" type="slidenum">
              <a:rPr lang="en-CA" smtClean="0"/>
              <a:pPr/>
              <a:t>‹N°›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090" tIns="45545" rIns="91090" bIns="45545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184"/>
          </a:xfrm>
          <a:prstGeom prst="rect">
            <a:avLst/>
          </a:prstGeom>
        </p:spPr>
        <p:txBody>
          <a:bodyPr vert="horz" lIns="91090" tIns="45545" rIns="91090" bIns="45545" rtlCol="0"/>
          <a:lstStyle>
            <a:lvl1pPr algn="r">
              <a:defRPr sz="1200"/>
            </a:lvl1pPr>
          </a:lstStyle>
          <a:p>
            <a:fld id="{54E79623-2EBB-44C7-9245-626E471795FD}" type="datetimeFigureOut">
              <a:rPr lang="en-US" smtClean="0"/>
              <a:pPr/>
              <a:t>4/4/2011</a:t>
            </a:fld>
            <a:endParaRPr lang="en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681038"/>
            <a:ext cx="45434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90" tIns="45545" rIns="91090" bIns="45545" rtlCol="0" anchor="ctr"/>
          <a:lstStyle/>
          <a:p>
            <a:endParaRPr lang="en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14746"/>
            <a:ext cx="5486400" cy="4087654"/>
          </a:xfrm>
          <a:prstGeom prst="rect">
            <a:avLst/>
          </a:prstGeom>
        </p:spPr>
        <p:txBody>
          <a:bodyPr vert="horz" lIns="91090" tIns="45545" rIns="91090" bIns="45545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27915"/>
            <a:ext cx="2971800" cy="454184"/>
          </a:xfrm>
          <a:prstGeom prst="rect">
            <a:avLst/>
          </a:prstGeom>
        </p:spPr>
        <p:txBody>
          <a:bodyPr vert="horz" lIns="91090" tIns="45545" rIns="91090" bIns="45545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27915"/>
            <a:ext cx="2971800" cy="454184"/>
          </a:xfrm>
          <a:prstGeom prst="rect">
            <a:avLst/>
          </a:prstGeom>
        </p:spPr>
        <p:txBody>
          <a:bodyPr vert="horz" lIns="91090" tIns="45545" rIns="91090" bIns="45545" rtlCol="0" anchor="b"/>
          <a:lstStyle>
            <a:lvl1pPr algn="r">
              <a:defRPr sz="1200"/>
            </a:lvl1pPr>
          </a:lstStyle>
          <a:p>
            <a:fld id="{D58B3FD1-3EB2-40D1-843A-F4E2C731339D}" type="slidenum">
              <a:rPr lang="en-CA" smtClean="0"/>
              <a:pPr/>
              <a:t>‹N°›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i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0902"/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B3FD1-3EB2-40D1-843A-F4E2C731339D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>
            <a:noAutofit/>
          </a:bodyPr>
          <a:lstStyle>
            <a:lvl1pPr algn="l">
              <a:defRPr sz="4600">
                <a:solidFill>
                  <a:srgbClr val="4E8AB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1560" y="1772816"/>
            <a:ext cx="7776864" cy="1752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800" b="1">
                <a:solidFill>
                  <a:srgbClr val="4E8AB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</p:spPr>
        <p:txBody>
          <a:bodyPr>
            <a:normAutofit/>
          </a:bodyPr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400">
                <a:latin typeface="Arial" pitchFamily="34" charset="0"/>
                <a:cs typeface="Arial" pitchFamily="34" charset="0"/>
              </a:defRPr>
            </a:lvl4pPr>
            <a:lvl5pPr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</p:spPr>
        <p:txBody>
          <a:bodyPr>
            <a:norm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27584" y="1600200"/>
            <a:ext cx="3668216" cy="4525963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88024" y="1600200"/>
            <a:ext cx="3898776" cy="4525963"/>
          </a:xfrm>
        </p:spPr>
        <p:txBody>
          <a:bodyPr>
            <a:normAutofit/>
          </a:bodyPr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E97F-0A11-4486-AA7B-2F9D35419BF7}" type="datetimeFigureOut">
              <a:rPr lang="en-US" smtClean="0"/>
              <a:pPr/>
              <a:t>4/4/2011</a:t>
            </a:fld>
            <a:endParaRPr lang="en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EF64E-FD0E-43FB-8226-4B9E97F11628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E97F-0A11-4486-AA7B-2F9D35419BF7}" type="datetimeFigureOut">
              <a:rPr lang="en-US" smtClean="0"/>
              <a:pPr/>
              <a:t>4/4/2011</a:t>
            </a:fld>
            <a:endParaRPr lang="en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EF64E-FD0E-43FB-8226-4B9E97F11628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80800-56A7-4ABC-8D6B-0B3AAD399CF5}" type="datetimeFigureOut">
              <a:rPr lang="fr-CA" smtClean="0"/>
              <a:pPr/>
              <a:t>2011-04-04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1CBD2-2A7F-49F8-911B-38B81A931A15}" type="slidenum">
              <a:rPr lang="fr-CA" smtClean="0"/>
              <a:pPr/>
              <a:t>‹N°›</a:t>
            </a:fld>
            <a:endParaRPr lang="fr-CA"/>
          </a:p>
        </p:txBody>
      </p:sp>
      <p:pic>
        <p:nvPicPr>
          <p:cNvPr id="7" name="Image 6" descr="Cover_MetraSCAN.jp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0" y="-207819"/>
            <a:ext cx="9144001" cy="706581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Template_MetraSCAN.jp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0" y="-207818"/>
            <a:ext cx="9144000" cy="706581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7CFC8-4267-45BB-B207-AAEACCA60267}" type="datetimeFigureOut">
              <a:rPr lang="fr-CA" smtClean="0"/>
              <a:pPr/>
              <a:t>2011-04-04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39270-4834-4563-A475-70C512C8B99B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9E97F-0A11-4486-AA7B-2F9D35419BF7}" type="datetimeFigureOut">
              <a:rPr lang="en-US" smtClean="0"/>
              <a:pPr/>
              <a:t>4/4/2011</a:t>
            </a:fld>
            <a:endParaRPr lang="en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EF64E-FD0E-43FB-8226-4B9E97F11628}" type="slidenum">
              <a:rPr lang="en-CA" smtClean="0"/>
              <a:pPr/>
              <a:t>‹N°›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danielb\Documents\Produits\&#201;v&#233;nements\Webinars\20110308%20-%20MetraSCAN%20Presentation\MTR_inaction_15fps.mp4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6.jpe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danielb\Documents\Produits\&#201;v&#233;nements\Webinars\20110308%20-%20MetraSCAN%20Presentation\Sequence%2001.avi" TargetMode="Externa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reaform3d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anielb\Documents\Produits\Photos_cool\Caproue\mesh_closeup_2.png"/>
          <p:cNvPicPr>
            <a:picLocks noChangeAspect="1" noChangeArrowheads="1"/>
          </p:cNvPicPr>
          <p:nvPr/>
        </p:nvPicPr>
        <p:blipFill>
          <a:blip r:embed="rId3" cstate="print"/>
          <a:srcRect l="9364" r="1687"/>
          <a:stretch>
            <a:fillRect/>
          </a:stretch>
        </p:blipFill>
        <p:spPr bwMode="auto">
          <a:xfrm>
            <a:off x="0" y="2357430"/>
            <a:ext cx="5429224" cy="4500570"/>
          </a:xfrm>
          <a:prstGeom prst="rect">
            <a:avLst/>
          </a:prstGeom>
          <a:noFill/>
        </p:spPr>
      </p:pic>
      <p:sp>
        <p:nvSpPr>
          <p:cNvPr id="3" name="Sous-titr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CA" sz="2800" b="1" dirty="0" smtClean="0">
                <a:latin typeface="+mn-lt"/>
              </a:rPr>
              <a:t>New Product </a:t>
            </a:r>
            <a:r>
              <a:rPr lang="fr-CA" sz="2800" b="1" dirty="0" err="1" smtClean="0">
                <a:latin typeface="+mn-lt"/>
              </a:rPr>
              <a:t>Presentation</a:t>
            </a:r>
            <a:r>
              <a:rPr lang="fr-CA" sz="2800" b="1" dirty="0" smtClean="0">
                <a:latin typeface="+mn-lt"/>
              </a:rPr>
              <a:t>:</a:t>
            </a:r>
          </a:p>
          <a:p>
            <a:pPr>
              <a:buNone/>
            </a:pPr>
            <a:r>
              <a:rPr lang="fr-CA" sz="2800" b="1" dirty="0" smtClean="0">
                <a:latin typeface="+mn-lt"/>
              </a:rPr>
              <a:t>Creaform’s MetraSCAN</a:t>
            </a:r>
          </a:p>
          <a:p>
            <a:r>
              <a:rPr lang="fr-CA" sz="2800" dirty="0" smtClean="0">
                <a:latin typeface="+mn-lt"/>
              </a:rPr>
              <a:t>March 8</a:t>
            </a:r>
            <a:r>
              <a:rPr lang="fr-CA" sz="2800" baseline="30000" dirty="0" smtClean="0">
                <a:latin typeface="+mn-lt"/>
              </a:rPr>
              <a:t>th</a:t>
            </a:r>
            <a:r>
              <a:rPr lang="fr-CA" sz="2800" dirty="0" smtClean="0">
                <a:latin typeface="+mn-lt"/>
              </a:rPr>
              <a:t> 2011</a:t>
            </a:r>
          </a:p>
          <a:p>
            <a:endParaRPr lang="fr-CA" sz="2800" dirty="0" smtClean="0">
              <a:latin typeface="+mn-lt"/>
            </a:endParaRPr>
          </a:p>
          <a:p>
            <a:pPr>
              <a:spcBef>
                <a:spcPts val="0"/>
              </a:spcBef>
              <a:buNone/>
            </a:pPr>
            <a:r>
              <a:rPr lang="fr-CA" sz="2800" i="1" dirty="0" smtClean="0">
                <a:latin typeface="+mn-lt"/>
              </a:rPr>
              <a:t>Daniel Brown</a:t>
            </a:r>
          </a:p>
          <a:p>
            <a:pPr>
              <a:spcBef>
                <a:spcPts val="0"/>
              </a:spcBef>
              <a:buNone/>
            </a:pPr>
            <a:r>
              <a:rPr lang="fr-CA" sz="2800" i="1" dirty="0" smtClean="0">
                <a:latin typeface="+mn-lt"/>
              </a:rPr>
              <a:t>Product Manager</a:t>
            </a:r>
            <a:endParaRPr lang="fr-CA" sz="2800" i="1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714488"/>
            <a:ext cx="3632262" cy="4700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R:\Marketing public\Logos\Creaform\logo no signature\Png_300dpi\Creaform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3" y="714356"/>
            <a:ext cx="5215323" cy="285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yPROBE_Low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9365" y="3726606"/>
            <a:ext cx="1314828" cy="23666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 smtClean="0"/>
              <a:t>MetraSCAN Presentation</a:t>
            </a:r>
            <a:endParaRPr lang="en-CA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600200"/>
            <a:ext cx="5530366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CA" sz="2000" b="1" i="1" dirty="0" smtClean="0">
                <a:solidFill>
                  <a:schemeClr val="bg1">
                    <a:lumMod val="65000"/>
                  </a:schemeClr>
                </a:solidFill>
              </a:rPr>
              <a:t>A little bit of background…</a:t>
            </a:r>
          </a:p>
          <a:p>
            <a:r>
              <a:rPr lang="en-CA" sz="2000" b="1" dirty="0" smtClean="0">
                <a:solidFill>
                  <a:schemeClr val="tx1"/>
                </a:solidFill>
              </a:rPr>
              <a:t>2005. The Handyscan 3D </a:t>
            </a:r>
            <a:r>
              <a:rPr lang="en-CA" sz="2000" b="1" dirty="0" smtClean="0"/>
              <a:t>is </a:t>
            </a:r>
            <a:r>
              <a:rPr lang="en-CA" sz="2000" b="1" dirty="0" smtClean="0">
                <a:solidFill>
                  <a:schemeClr val="tx1"/>
                </a:solidFill>
              </a:rPr>
              <a:t>the undisputed reference for truly portable accurate 3D scanning</a:t>
            </a:r>
          </a:p>
          <a:p>
            <a:endParaRPr lang="en-CA" sz="1600" b="1" dirty="0" smtClean="0"/>
          </a:p>
          <a:p>
            <a:r>
              <a:rPr lang="en-CA" sz="2000" b="1" dirty="0" smtClean="0"/>
              <a:t>2009. The HandyPROBE optical CMMs have set the bar higher among hard probing portable CMM! </a:t>
            </a:r>
          </a:p>
          <a:p>
            <a:endParaRPr lang="en-CA" sz="2000" b="1" dirty="0" smtClean="0">
              <a:solidFill>
                <a:srgbClr val="FF0000"/>
              </a:solidFill>
            </a:endParaRPr>
          </a:p>
          <a:p>
            <a:r>
              <a:rPr lang="en-CA" sz="2000" b="1" i="1" dirty="0" smtClean="0"/>
              <a:t>2010…Creaform aims at materializing its vision to provide metrologists with an accurate and fully integrated measurement solution, adapted for repetitive inspection next to the production line…</a:t>
            </a:r>
            <a:endParaRPr lang="en-CA" sz="3600" i="1" dirty="0" smtClean="0"/>
          </a:p>
        </p:txBody>
      </p:sp>
      <p:pic>
        <p:nvPicPr>
          <p:cNvPr id="4" name="Picture 3" descr="MAXscan_Front_Low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6300192" y="1848455"/>
            <a:ext cx="1746578" cy="1724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Filling the Gap in Metrology</a:t>
            </a:r>
            <a:endParaRPr lang="en-CA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MetraSCAN</a:t>
            </a:r>
            <a:r>
              <a:rPr lang="en-CA" dirty="0" smtClean="0"/>
              <a:t>: </a:t>
            </a:r>
          </a:p>
          <a:p>
            <a:pPr>
              <a:buNone/>
            </a:pPr>
            <a:r>
              <a:rPr lang="en-CA" dirty="0" smtClean="0"/>
              <a:t>	The 3Dscanner for dimensional measurement</a:t>
            </a:r>
          </a:p>
          <a:p>
            <a:r>
              <a:rPr lang="en-CA" dirty="0" smtClean="0"/>
              <a:t>The MetraSCAN is what </a:t>
            </a:r>
            <a:r>
              <a:rPr lang="en-CA" dirty="0" err="1" smtClean="0"/>
              <a:t>metrologists</a:t>
            </a:r>
            <a:r>
              <a:rPr lang="en-CA" dirty="0" smtClean="0"/>
              <a:t> want:</a:t>
            </a:r>
          </a:p>
          <a:p>
            <a:pPr lvl="1"/>
            <a:r>
              <a:rPr lang="en-CA" b="1" dirty="0" smtClean="0"/>
              <a:t>Complete</a:t>
            </a:r>
            <a:r>
              <a:rPr lang="en-CA" dirty="0" smtClean="0"/>
              <a:t> solution</a:t>
            </a:r>
          </a:p>
          <a:p>
            <a:pPr lvl="1"/>
            <a:r>
              <a:rPr lang="en-CA" b="1" dirty="0" smtClean="0"/>
              <a:t>Easy</a:t>
            </a:r>
            <a:r>
              <a:rPr lang="en-CA" dirty="0" smtClean="0"/>
              <a:t> to learn</a:t>
            </a:r>
          </a:p>
          <a:p>
            <a:pPr lvl="1"/>
            <a:r>
              <a:rPr lang="en-CA" dirty="0" smtClean="0"/>
              <a:t>But most importantly, </a:t>
            </a:r>
            <a:r>
              <a:rPr lang="en-CA" u="sng" dirty="0" smtClean="0"/>
              <a:t>it delivers the quality needed </a:t>
            </a:r>
            <a:r>
              <a:rPr lang="en-CA" dirty="0" smtClean="0"/>
              <a:t>by the most demanding</a:t>
            </a:r>
            <a:r>
              <a:rPr lang="en-CA" i="1" dirty="0" smtClean="0">
                <a:solidFill>
                  <a:srgbClr val="FF0000"/>
                </a:solidFill>
              </a:rPr>
              <a:t> </a:t>
            </a:r>
            <a:r>
              <a:rPr lang="en-CA" dirty="0" smtClean="0"/>
              <a:t>industries (auto, aero, ...)</a:t>
            </a:r>
          </a:p>
          <a:p>
            <a:r>
              <a:rPr lang="en-CA" dirty="0" err="1" smtClean="0"/>
              <a:t>MetraSCAN</a:t>
            </a:r>
            <a:r>
              <a:rPr lang="en-CA" dirty="0" smtClean="0"/>
              <a:t> is the </a:t>
            </a:r>
            <a:r>
              <a:rPr lang="en-CA" b="1" dirty="0" smtClean="0"/>
              <a:t>most accurate solution</a:t>
            </a:r>
            <a:r>
              <a:rPr lang="en-CA" dirty="0" smtClean="0"/>
              <a:t> for shop floor applications and metrology lab inspection.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CAD_globe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072198" y="3286124"/>
            <a:ext cx="2643183" cy="264320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MetraSCAN: Technology &amp; Design</a:t>
            </a:r>
            <a:endParaRPr lang="en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600200"/>
            <a:ext cx="5101738" cy="4525963"/>
          </a:xfrm>
        </p:spPr>
        <p:txBody>
          <a:bodyPr/>
          <a:lstStyle/>
          <a:p>
            <a:r>
              <a:rPr lang="en-CA" dirty="0" smtClean="0"/>
              <a:t>Technology</a:t>
            </a:r>
          </a:p>
          <a:p>
            <a:pPr lvl="1"/>
            <a:r>
              <a:rPr lang="en-CA" b="1" dirty="0" smtClean="0"/>
              <a:t>Optical CMM 3D Scanner</a:t>
            </a:r>
            <a:endParaRPr lang="en-CA" b="1" dirty="0" smtClean="0">
              <a:solidFill>
                <a:srgbClr val="FF0000"/>
              </a:solidFill>
            </a:endParaRPr>
          </a:p>
          <a:p>
            <a:pPr lvl="1"/>
            <a:r>
              <a:rPr lang="en-CA" b="1" dirty="0" err="1" smtClean="0"/>
              <a:t>TRUaccuracy</a:t>
            </a:r>
            <a:r>
              <a:rPr lang="en-CA" b="1" baseline="30000" dirty="0" err="1" smtClean="0"/>
              <a:t>TM</a:t>
            </a:r>
            <a:r>
              <a:rPr lang="en-CA" b="1" dirty="0" smtClean="0"/>
              <a:t> </a:t>
            </a:r>
            <a:r>
              <a:rPr lang="en-CA" dirty="0" smtClean="0"/>
              <a:t>Technology</a:t>
            </a:r>
            <a:endParaRPr lang="en-CA" baseline="30000" dirty="0" smtClean="0"/>
          </a:p>
          <a:p>
            <a:endParaRPr lang="en-CA" dirty="0" smtClean="0"/>
          </a:p>
          <a:p>
            <a:r>
              <a:rPr lang="en-CA" dirty="0" smtClean="0"/>
              <a:t>Design</a:t>
            </a:r>
          </a:p>
          <a:p>
            <a:pPr lvl="1"/>
            <a:r>
              <a:rPr lang="en-CA" dirty="0" smtClean="0"/>
              <a:t>For </a:t>
            </a:r>
            <a:r>
              <a:rPr lang="en-CA" b="1" dirty="0" smtClean="0"/>
              <a:t>maximum target localization (360 degrees)</a:t>
            </a:r>
          </a:p>
          <a:p>
            <a:pPr lvl="1"/>
            <a:r>
              <a:rPr lang="en-CA" b="1" dirty="0" smtClean="0"/>
              <a:t>Rigid carbon design</a:t>
            </a:r>
            <a:r>
              <a:rPr lang="en-CA" dirty="0" smtClean="0"/>
              <a:t> to ensure accurate target positioning</a:t>
            </a:r>
            <a:endParaRPr lang="en-CA" dirty="0"/>
          </a:p>
        </p:txBody>
      </p:sp>
      <p:pic>
        <p:nvPicPr>
          <p:cNvPr id="8" name="Image 7" descr="C-Track_780_Lo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1357298"/>
            <a:ext cx="2476517" cy="1857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Let’s see it in action!</a:t>
            </a:r>
            <a:endParaRPr lang="en-CA" dirty="0"/>
          </a:p>
        </p:txBody>
      </p:sp>
      <p:pic>
        <p:nvPicPr>
          <p:cNvPr id="5" name="MTR_inaction_15fps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85918" y="1428736"/>
            <a:ext cx="5905541" cy="442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MetraSCAN Key Benefits</a:t>
            </a:r>
            <a:endParaRPr lang="en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27584" y="1600200"/>
            <a:ext cx="8030696" cy="4525963"/>
          </a:xfrm>
        </p:spPr>
        <p:txBody>
          <a:bodyPr>
            <a:normAutofit fontScale="92500" lnSpcReduction="20000"/>
          </a:bodyPr>
          <a:lstStyle/>
          <a:p>
            <a:r>
              <a:rPr lang="en-CA" b="1" dirty="0" smtClean="0"/>
              <a:t>The Most Accurate Measurement Solution</a:t>
            </a:r>
          </a:p>
          <a:p>
            <a:pPr lvl="1"/>
            <a:r>
              <a:rPr lang="en-CA" dirty="0" smtClean="0"/>
              <a:t>Scanning and probing accuracy of </a:t>
            </a:r>
          </a:p>
          <a:p>
            <a:pPr lvl="1">
              <a:buNone/>
            </a:pPr>
            <a:r>
              <a:rPr lang="en-CA" dirty="0" smtClean="0"/>
              <a:t>	</a:t>
            </a:r>
            <a:r>
              <a:rPr lang="en-CA" b="1" dirty="0" smtClean="0">
                <a:solidFill>
                  <a:srgbClr val="C00000"/>
                </a:solidFill>
              </a:rPr>
              <a:t>0.085mm (0.0033in) </a:t>
            </a:r>
          </a:p>
          <a:p>
            <a:pPr>
              <a:buNone/>
            </a:pPr>
            <a:r>
              <a:rPr lang="en-CA" b="1" dirty="0" smtClean="0"/>
              <a:t>	</a:t>
            </a:r>
          </a:p>
          <a:p>
            <a:pPr>
              <a:buNone/>
            </a:pPr>
            <a:r>
              <a:rPr lang="en-CA" b="1" i="1" dirty="0" smtClean="0"/>
              <a:t>	Featuring </a:t>
            </a:r>
            <a:r>
              <a:rPr lang="en-CA" b="1" i="1" dirty="0" err="1" smtClean="0"/>
              <a:t>TRUaccuracy</a:t>
            </a:r>
            <a:r>
              <a:rPr lang="en-CA" b="1" i="1" baseline="30000" dirty="0" err="1" smtClean="0"/>
              <a:t>TM</a:t>
            </a:r>
            <a:endParaRPr lang="en-CA" b="1" i="1" baseline="30000" dirty="0" smtClean="0"/>
          </a:p>
          <a:p>
            <a:pPr lvl="1"/>
            <a:r>
              <a:rPr lang="en-CA" b="1" dirty="0" smtClean="0"/>
              <a:t>Optical technology developed by </a:t>
            </a:r>
            <a:r>
              <a:rPr lang="en-CA" b="1" dirty="0" err="1" smtClean="0"/>
              <a:t>Creaform’s</a:t>
            </a:r>
            <a:r>
              <a:rPr lang="en-CA" b="1" dirty="0" smtClean="0"/>
              <a:t> R&amp;D</a:t>
            </a:r>
            <a:r>
              <a:rPr lang="en-CA" dirty="0" smtClean="0"/>
              <a:t> that ensures accuracy regardless of measurement environment, user experience or setup quality</a:t>
            </a:r>
          </a:p>
          <a:p>
            <a:pPr lvl="1"/>
            <a:r>
              <a:rPr lang="en-CA" dirty="0" smtClean="0"/>
              <a:t>Features several functions:</a:t>
            </a:r>
          </a:p>
          <a:p>
            <a:pPr lvl="2"/>
            <a:r>
              <a:rPr lang="en-CA" dirty="0" smtClean="0"/>
              <a:t>Dynamic Referencing</a:t>
            </a:r>
          </a:p>
          <a:p>
            <a:pPr lvl="2"/>
            <a:r>
              <a:rPr lang="en-CA" dirty="0" smtClean="0"/>
              <a:t>Automatic Alignment</a:t>
            </a:r>
          </a:p>
          <a:p>
            <a:pPr lvl="2"/>
            <a:r>
              <a:rPr lang="en-CA" dirty="0" smtClean="0"/>
              <a:t>User Calibration</a:t>
            </a:r>
          </a:p>
          <a:p>
            <a:pPr lvl="2"/>
            <a:r>
              <a:rPr lang="en-CA" dirty="0" smtClean="0"/>
              <a:t>Continuous Parameter Monitoring </a:t>
            </a:r>
          </a:p>
          <a:p>
            <a:pPr lvl="2"/>
            <a:endParaRPr lang="en-C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TRUaccuracy</a:t>
            </a:r>
            <a:r>
              <a:rPr lang="en-CA" baseline="30000" dirty="0" smtClean="0"/>
              <a:t>TM</a:t>
            </a:r>
          </a:p>
        </p:txBody>
      </p:sp>
      <p:sp>
        <p:nvSpPr>
          <p:cNvPr id="10" name="Flèche courbée vers la droite 9"/>
          <p:cNvSpPr/>
          <p:nvPr/>
        </p:nvSpPr>
        <p:spPr>
          <a:xfrm rot="19865588">
            <a:off x="1005731" y="4611933"/>
            <a:ext cx="1143008" cy="150019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571736" y="5143512"/>
            <a:ext cx="6209106" cy="78319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3300000">
              <a:rot lat="21181298" lon="19970114" rev="347964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CA" sz="2000" dirty="0" smtClean="0">
                <a:latin typeface="Arial" pitchFamily="34" charset="0"/>
                <a:cs typeface="Arial" pitchFamily="34" charset="0"/>
              </a:rPr>
              <a:t>Using the TRUaccuracy algorithms, the MetraSCAN </a:t>
            </a:r>
          </a:p>
          <a:p>
            <a:r>
              <a:rPr lang="en-CA" sz="2000" dirty="0" smtClean="0">
                <a:latin typeface="Arial" pitchFamily="34" charset="0"/>
                <a:cs typeface="Arial" pitchFamily="34" charset="0"/>
              </a:rPr>
              <a:t>delivers the </a:t>
            </a:r>
            <a:r>
              <a:rPr lang="en-CA" sz="2000" b="1" dirty="0" smtClean="0">
                <a:latin typeface="Arial" pitchFamily="34" charset="0"/>
                <a:cs typeface="Arial" pitchFamily="34" charset="0"/>
              </a:rPr>
              <a:t>best accuracy  in all conditions</a:t>
            </a:r>
            <a:r>
              <a:rPr lang="en-CA" sz="2000" dirty="0" smtClean="0">
                <a:latin typeface="Arial" pitchFamily="34" charset="0"/>
                <a:cs typeface="Arial" pitchFamily="34" charset="0"/>
              </a:rPr>
              <a:t>!</a:t>
            </a:r>
            <a:endParaRPr lang="en-C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08" y="1357298"/>
            <a:ext cx="5143536" cy="3613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MetraSCAN Key Benefits</a:t>
            </a:r>
            <a:endParaRPr lang="en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27584" y="1600200"/>
            <a:ext cx="8030696" cy="4525963"/>
          </a:xfrm>
        </p:spPr>
        <p:txBody>
          <a:bodyPr>
            <a:normAutofit/>
          </a:bodyPr>
          <a:lstStyle/>
          <a:p>
            <a:r>
              <a:rPr lang="en-CA" b="1" dirty="0" smtClean="0"/>
              <a:t>Complete and Powerful Inspection Solution</a:t>
            </a:r>
          </a:p>
          <a:p>
            <a:pPr lvl="1"/>
            <a:r>
              <a:rPr lang="en-CA" b="1" dirty="0" smtClean="0"/>
              <a:t>Geometrical</a:t>
            </a:r>
            <a:r>
              <a:rPr lang="en-CA" dirty="0" smtClean="0"/>
              <a:t> and </a:t>
            </a:r>
            <a:r>
              <a:rPr lang="en-CA" b="1" dirty="0" smtClean="0"/>
              <a:t>freeform</a:t>
            </a:r>
            <a:r>
              <a:rPr lang="en-CA" dirty="0" smtClean="0"/>
              <a:t> inspection on the same part with the same system</a:t>
            </a:r>
          </a:p>
          <a:p>
            <a:pPr lvl="1"/>
            <a:r>
              <a:rPr lang="en-CA" dirty="0" smtClean="0"/>
              <a:t>Allows efficient repetitive inspections</a:t>
            </a:r>
          </a:p>
          <a:p>
            <a:pPr lvl="2"/>
            <a:endParaRPr lang="en-CA" sz="2000" dirty="0" smtClean="0"/>
          </a:p>
        </p:txBody>
      </p:sp>
      <p:pic>
        <p:nvPicPr>
          <p:cNvPr id="4098" name="Picture 2" descr="R:\Marketing\Matériels promotionnels\Photos &amp; images\Shooting\Shooting RTI Claro\Low res\À approuver\DSC_010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57620" y="3786190"/>
            <a:ext cx="2571768" cy="24551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9" name="Picture 3" descr="R:\Marketing\Matériels promotionnels\Photos &amp; images\Shooting\Shooting RTI Claro\Low res\À approuver\DSC_008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14414" y="3643314"/>
            <a:ext cx="2059754" cy="2714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MetraSCAN Key Benefits</a:t>
            </a:r>
            <a:endParaRPr lang="en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27584" y="1600200"/>
            <a:ext cx="8316416" cy="4525963"/>
          </a:xfrm>
        </p:spPr>
        <p:txBody>
          <a:bodyPr>
            <a:normAutofit/>
          </a:bodyPr>
          <a:lstStyle/>
          <a:p>
            <a:r>
              <a:rPr lang="en-CA" b="1" dirty="0" smtClean="0"/>
              <a:t>Faster and Easier Measurement</a:t>
            </a:r>
          </a:p>
          <a:p>
            <a:pPr lvl="1"/>
            <a:r>
              <a:rPr lang="en-CA" dirty="0" smtClean="0"/>
              <a:t>Quick setup and measurement.</a:t>
            </a:r>
          </a:p>
          <a:p>
            <a:pPr lvl="1"/>
            <a:r>
              <a:rPr lang="en-CA" dirty="0" smtClean="0"/>
              <a:t>Full freedom of movement and no mechanical link.</a:t>
            </a:r>
          </a:p>
          <a:p>
            <a:pPr lvl="1"/>
            <a:r>
              <a:rPr lang="en-CA" dirty="0" smtClean="0"/>
              <a:t>Surface &amp; feature inspection using the same system. </a:t>
            </a:r>
          </a:p>
          <a:p>
            <a:pPr lvl="1"/>
            <a:r>
              <a:rPr lang="en-CA" u="sng" dirty="0" smtClean="0"/>
              <a:t>Complete</a:t>
            </a:r>
            <a:r>
              <a:rPr lang="en-CA" dirty="0" smtClean="0"/>
              <a:t> inspection with one system.</a:t>
            </a:r>
          </a:p>
          <a:p>
            <a:pPr lvl="1"/>
            <a:endParaRPr lang="en-CA" dirty="0" smtClean="0"/>
          </a:p>
          <a:p>
            <a:pPr lvl="2"/>
            <a:endParaRPr lang="en-C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MetraSCAN Key Benefits</a:t>
            </a:r>
            <a:endParaRPr lang="en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27584" y="1600200"/>
            <a:ext cx="8030696" cy="4525963"/>
          </a:xfrm>
        </p:spPr>
        <p:txBody>
          <a:bodyPr>
            <a:normAutofit/>
          </a:bodyPr>
          <a:lstStyle/>
          <a:p>
            <a:r>
              <a:rPr lang="en-CA" b="1" dirty="0" smtClean="0"/>
              <a:t>Greater, Extendable Measurement Volume</a:t>
            </a:r>
          </a:p>
          <a:p>
            <a:r>
              <a:rPr lang="en-CA" b="1" dirty="0" smtClean="0"/>
              <a:t>Portable Device</a:t>
            </a:r>
          </a:p>
          <a:p>
            <a:r>
              <a:rPr lang="en-CA" b="1" dirty="0" smtClean="0"/>
              <a:t>Affordable</a:t>
            </a:r>
            <a:endParaRPr lang="en-CA" dirty="0" smtClean="0"/>
          </a:p>
          <a:p>
            <a:pPr lvl="2"/>
            <a:endParaRPr lang="en-CA" sz="2000" dirty="0" smtClean="0"/>
          </a:p>
        </p:txBody>
      </p:sp>
      <p:pic>
        <p:nvPicPr>
          <p:cNvPr id="1026" name="Picture 2" descr="R:\Marketing\Matériels promotionnels\Publications promotionnelles (brochures, dépliants,etc.)\MetraSCAN\In Design\Links\volume-audi-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428868"/>
            <a:ext cx="4503116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MetraSCAN in Metrology</a:t>
            </a:r>
            <a:endParaRPr lang="en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Closing the Gap</a:t>
            </a: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2500306"/>
            <a:ext cx="4857784" cy="37109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600" dirty="0" smtClean="0"/>
              <a:t>MetraSCAN with HandyPROBE</a:t>
            </a:r>
            <a:endParaRPr lang="en-CA" sz="2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27584" y="1600200"/>
            <a:ext cx="7959258" cy="4525963"/>
          </a:xfrm>
        </p:spPr>
        <p:txBody>
          <a:bodyPr>
            <a:normAutofit/>
          </a:bodyPr>
          <a:lstStyle/>
          <a:p>
            <a:r>
              <a:rPr lang="en-CA" dirty="0" smtClean="0"/>
              <a:t>HandyPROBE</a:t>
            </a:r>
          </a:p>
          <a:p>
            <a:pPr lvl="1"/>
            <a:r>
              <a:rPr lang="en-CA" dirty="0" smtClean="0"/>
              <a:t>A HandyPROBE is needed to use the MetraSCAN.</a:t>
            </a:r>
          </a:p>
          <a:p>
            <a:pPr lvl="1"/>
            <a:r>
              <a:rPr lang="en-CA" dirty="0" smtClean="0"/>
              <a:t>The HandyPROBE is </a:t>
            </a:r>
            <a:r>
              <a:rPr lang="en-CA" u="sng" dirty="0" smtClean="0"/>
              <a:t>part of the MetraSCAN solution</a:t>
            </a:r>
            <a:r>
              <a:rPr lang="en-CA" dirty="0" smtClean="0"/>
              <a:t>.</a:t>
            </a:r>
          </a:p>
          <a:p>
            <a:pPr lvl="1"/>
            <a:r>
              <a:rPr lang="en-CA" u="sng" dirty="0" smtClean="0"/>
              <a:t>Together</a:t>
            </a:r>
            <a:r>
              <a:rPr lang="en-CA" dirty="0" smtClean="0"/>
              <a:t>, they deliver the most complete and accurate inspection solution.</a:t>
            </a:r>
          </a:p>
          <a:p>
            <a:pPr lvl="1"/>
            <a:endParaRPr lang="en-CA" dirty="0"/>
          </a:p>
        </p:txBody>
      </p:sp>
      <p:grpSp>
        <p:nvGrpSpPr>
          <p:cNvPr id="17" name="Groupe 16"/>
          <p:cNvGrpSpPr/>
          <p:nvPr/>
        </p:nvGrpSpPr>
        <p:grpSpPr>
          <a:xfrm>
            <a:off x="1071538" y="3714752"/>
            <a:ext cx="7786710" cy="2857520"/>
            <a:chOff x="1071538" y="3714752"/>
            <a:chExt cx="7786710" cy="2857520"/>
          </a:xfrm>
        </p:grpSpPr>
        <p:grpSp>
          <p:nvGrpSpPr>
            <p:cNvPr id="6" name="Group 16"/>
            <p:cNvGrpSpPr/>
            <p:nvPr/>
          </p:nvGrpSpPr>
          <p:grpSpPr>
            <a:xfrm>
              <a:off x="1071538" y="4286256"/>
              <a:ext cx="2035034" cy="1577336"/>
              <a:chOff x="179512" y="3645024"/>
              <a:chExt cx="3072342" cy="2304256"/>
            </a:xfrm>
          </p:grpSpPr>
          <p:pic>
            <p:nvPicPr>
              <p:cNvPr id="7" name="Picture 4" descr="R:\Marketing\Matériels promotionnels\Photos &amp; images\C-Track\C-Track_780_Low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79512" y="3645024"/>
                <a:ext cx="3072342" cy="2304256"/>
              </a:xfrm>
              <a:prstGeom prst="rect">
                <a:avLst/>
              </a:prstGeom>
              <a:noFill/>
            </p:spPr>
          </p:pic>
          <p:pic>
            <p:nvPicPr>
              <p:cNvPr id="8" name="Picture 7" descr="R:\Marketing public\Logos\C-Track Line-up\C-Track 780\AN\PNG 300DPI\c-track_780_an.png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323528" y="4221088"/>
                <a:ext cx="1045518" cy="317116"/>
              </a:xfrm>
              <a:prstGeom prst="rect">
                <a:avLst/>
              </a:prstGeom>
              <a:noFill/>
            </p:spPr>
          </p:pic>
        </p:grpSp>
        <p:grpSp>
          <p:nvGrpSpPr>
            <p:cNvPr id="10" name="Group 14"/>
            <p:cNvGrpSpPr/>
            <p:nvPr/>
          </p:nvGrpSpPr>
          <p:grpSpPr>
            <a:xfrm>
              <a:off x="5000628" y="4857760"/>
              <a:ext cx="276062" cy="214884"/>
              <a:chOff x="5796136" y="4077072"/>
              <a:chExt cx="432048" cy="36004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5796136" y="4077072"/>
                <a:ext cx="432048" cy="14401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796136" y="4293096"/>
                <a:ext cx="432048" cy="14401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  <p:sp>
          <p:nvSpPr>
            <p:cNvPr id="13" name="Rounded Rectangle 15"/>
            <p:cNvSpPr/>
            <p:nvPr/>
          </p:nvSpPr>
          <p:spPr>
            <a:xfrm>
              <a:off x="5778237" y="4286256"/>
              <a:ext cx="3080011" cy="132802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The most complete</a:t>
              </a:r>
            </a:p>
            <a:p>
              <a:pPr algn="ctr"/>
              <a:r>
                <a:rPr lang="en-US" sz="24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and accurate solution</a:t>
              </a:r>
            </a:p>
            <a:p>
              <a:pPr algn="ctr"/>
              <a:r>
                <a:rPr lang="en-US" sz="24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for inspection</a:t>
              </a:r>
              <a:endParaRPr lang="en-US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pic>
          <p:nvPicPr>
            <p:cNvPr id="14" name="Picture 2" descr="R:\Marketing\Matériels promotionnels\Photos &amp; images\HandyPROBE\Low_resolution\HandyPROBE_Low.jpg"/>
            <p:cNvPicPr>
              <a:picLocks noChangeAspect="1" noChangeArrowheads="1"/>
            </p:cNvPicPr>
            <p:nvPr/>
          </p:nvPicPr>
          <p:blipFill>
            <a:blip r:embed="rId5" cstate="print"/>
            <a:srcRect b="32121"/>
            <a:stretch>
              <a:fillRect/>
            </a:stretch>
          </p:blipFill>
          <p:spPr bwMode="auto">
            <a:xfrm>
              <a:off x="3606205" y="5217230"/>
              <a:ext cx="1108671" cy="1355042"/>
            </a:xfrm>
            <a:prstGeom prst="rect">
              <a:avLst/>
            </a:prstGeom>
            <a:noFill/>
          </p:spPr>
        </p:pic>
        <p:sp>
          <p:nvSpPr>
            <p:cNvPr id="15" name="Cross 14"/>
            <p:cNvSpPr/>
            <p:nvPr/>
          </p:nvSpPr>
          <p:spPr>
            <a:xfrm>
              <a:off x="2928926" y="5429264"/>
              <a:ext cx="285752" cy="285752"/>
            </a:xfrm>
            <a:prstGeom prst="plus">
              <a:avLst>
                <a:gd name="adj" fmla="val 373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Cross 14"/>
            <p:cNvSpPr/>
            <p:nvPr/>
          </p:nvSpPr>
          <p:spPr>
            <a:xfrm>
              <a:off x="2928926" y="4357694"/>
              <a:ext cx="285752" cy="285752"/>
            </a:xfrm>
            <a:prstGeom prst="plus">
              <a:avLst>
                <a:gd name="adj" fmla="val 373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pic>
          <p:nvPicPr>
            <p:cNvPr id="3074" name="Picture 2" descr="R:\Marketing\Matériels promotionnels\Photos &amp; images\MetraSCAN\High_Res\MetraSCAN_Product_Hand.jpg"/>
            <p:cNvPicPr>
              <a:picLocks noChangeAspect="1" noChangeArrowheads="1"/>
            </p:cNvPicPr>
            <p:nvPr/>
          </p:nvPicPr>
          <p:blipFill>
            <a:blip r:embed="rId6" cstate="print"/>
            <a:srcRect l="13291" t="7956" r="27992" b="10669"/>
            <a:stretch>
              <a:fillRect/>
            </a:stretch>
          </p:blipFill>
          <p:spPr bwMode="auto">
            <a:xfrm>
              <a:off x="3357554" y="3714752"/>
              <a:ext cx="1500198" cy="139193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DSC_000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71538" y="571480"/>
            <a:ext cx="3214710" cy="21519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4" name="Picture 4" descr="R:\Marketing\Matériels promotionnels\Fiches applications\MetraSCAN\Aerospace\MS_Aerospace_Assistance assemblage\Images\Boeing BLT with fuselage 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14612" y="2500306"/>
            <a:ext cx="2857520" cy="214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286512" y="428604"/>
            <a:ext cx="2857488" cy="1143000"/>
          </a:xfrm>
        </p:spPr>
        <p:txBody>
          <a:bodyPr/>
          <a:lstStyle/>
          <a:p>
            <a:pPr algn="ctr"/>
            <a:r>
              <a:rPr lang="en-CA" dirty="0" smtClean="0"/>
              <a:t>MetraSCAN </a:t>
            </a:r>
            <a:br>
              <a:rPr lang="en-CA" dirty="0" smtClean="0"/>
            </a:br>
            <a:r>
              <a:rPr lang="en-CA" dirty="0" smtClean="0"/>
              <a:t>Applications</a:t>
            </a:r>
            <a:endParaRPr lang="en-CA" dirty="0"/>
          </a:p>
        </p:txBody>
      </p:sp>
      <p:pic>
        <p:nvPicPr>
          <p:cNvPr id="5125" name="Picture 5" descr="R:\Marketing\Matériels promotionnels\Fiches applications\MetraSCAN\Aerospace\MS_Aerospace_Assistance assemblage\Images\Image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071538" y="4286256"/>
            <a:ext cx="3015578" cy="2265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 7" descr="Picture 029_retravailler_colormap4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5286380" y="3357562"/>
            <a:ext cx="3578302" cy="2357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MetraSCAN Applications</a:t>
            </a:r>
            <a:endParaRPr lang="en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27584" y="1600200"/>
            <a:ext cx="5101738" cy="4525963"/>
          </a:xfrm>
        </p:spPr>
        <p:txBody>
          <a:bodyPr>
            <a:normAutofit/>
          </a:bodyPr>
          <a:lstStyle/>
          <a:p>
            <a:r>
              <a:rPr lang="en-CA" sz="2000" b="1" dirty="0" smtClean="0"/>
              <a:t>First Article Inspection</a:t>
            </a:r>
            <a:endParaRPr lang="en-CA" sz="2000" dirty="0" smtClean="0"/>
          </a:p>
          <a:p>
            <a:r>
              <a:rPr lang="en-CA" sz="2000" b="1" dirty="0" smtClean="0"/>
              <a:t>Tool Testing and Adjustments</a:t>
            </a:r>
          </a:p>
          <a:p>
            <a:r>
              <a:rPr lang="en-CA" sz="2000" b="1" dirty="0" smtClean="0"/>
              <a:t>Repetitive Inspections on the Production Floor</a:t>
            </a:r>
          </a:p>
          <a:p>
            <a:r>
              <a:rPr lang="en-CA" sz="2000" b="1" dirty="0" smtClean="0"/>
              <a:t>Flush &amp; Gap Analysis</a:t>
            </a:r>
          </a:p>
          <a:p>
            <a:r>
              <a:rPr lang="en-CA" sz="2000" b="1" dirty="0" smtClean="0"/>
              <a:t>Maintenance</a:t>
            </a:r>
          </a:p>
          <a:p>
            <a:r>
              <a:rPr lang="en-CA" sz="2000" b="1" dirty="0" smtClean="0"/>
              <a:t>Assisted Assembly</a:t>
            </a:r>
          </a:p>
          <a:p>
            <a:endParaRPr lang="en-CA" sz="2000" b="1" dirty="0" smtClean="0"/>
          </a:p>
          <a:p>
            <a:endParaRPr lang="en-CA" sz="2000" dirty="0" smtClean="0"/>
          </a:p>
          <a:p>
            <a:pPr>
              <a:buNone/>
            </a:pPr>
            <a:endParaRPr lang="en-CA" sz="2000" dirty="0" smtClean="0"/>
          </a:p>
          <a:p>
            <a:endParaRPr lang="en-CA" sz="2000" dirty="0" smtClean="0"/>
          </a:p>
          <a:p>
            <a:endParaRPr lang="en-CA" sz="2000" dirty="0"/>
          </a:p>
        </p:txBody>
      </p:sp>
      <p:pic>
        <p:nvPicPr>
          <p:cNvPr id="1026" name="Image 4" descr="features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72132" y="1643050"/>
            <a:ext cx="2852946" cy="2214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à coins arrondis 6"/>
          <p:cNvSpPr/>
          <p:nvPr/>
        </p:nvSpPr>
        <p:spPr>
          <a:xfrm>
            <a:off x="1000100" y="4357694"/>
            <a:ext cx="7858180" cy="2214578"/>
          </a:xfrm>
          <a:prstGeom prst="roundRect">
            <a:avLst/>
          </a:prstGeom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CA" sz="16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buNone/>
            </a:pPr>
            <a:r>
              <a:rPr lang="en-CA" sz="1600" dirty="0" smtClean="0">
                <a:latin typeface="Arial" pitchFamily="34" charset="0"/>
                <a:cs typeface="Arial" pitchFamily="34" charset="0"/>
              </a:rPr>
              <a:t>Advantages</a:t>
            </a:r>
          </a:p>
          <a:p>
            <a:pPr lvl="1">
              <a:buFont typeface="Arial" pitchFamily="34" charset="0"/>
              <a:buChar char="•"/>
            </a:pPr>
            <a:r>
              <a:rPr lang="en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1600" b="1" dirty="0" smtClean="0">
                <a:latin typeface="Arial" pitchFamily="34" charset="0"/>
                <a:cs typeface="Arial" pitchFamily="34" charset="0"/>
              </a:rPr>
              <a:t>Complete</a:t>
            </a:r>
            <a:r>
              <a:rPr lang="en-CA" sz="1600" dirty="0" smtClean="0">
                <a:latin typeface="Arial" pitchFamily="34" charset="0"/>
                <a:cs typeface="Arial" pitchFamily="34" charset="0"/>
              </a:rPr>
              <a:t> inspection with scanning and probing</a:t>
            </a:r>
          </a:p>
          <a:p>
            <a:pPr lvl="1">
              <a:buFont typeface="Arial" pitchFamily="34" charset="0"/>
              <a:buChar char="•"/>
            </a:pPr>
            <a:r>
              <a:rPr lang="en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1600" b="1" dirty="0" smtClean="0">
                <a:latin typeface="Arial" pitchFamily="34" charset="0"/>
                <a:cs typeface="Arial" pitchFamily="34" charset="0"/>
              </a:rPr>
              <a:t>High-density</a:t>
            </a:r>
            <a:r>
              <a:rPr lang="en-CA" sz="1600" dirty="0" smtClean="0">
                <a:latin typeface="Arial" pitchFamily="34" charset="0"/>
                <a:cs typeface="Arial" pitchFamily="34" charset="0"/>
              </a:rPr>
              <a:t> measurement</a:t>
            </a:r>
          </a:p>
          <a:p>
            <a:pPr lvl="1">
              <a:buFont typeface="Arial" pitchFamily="34" charset="0"/>
              <a:buChar char="•"/>
            </a:pPr>
            <a:r>
              <a:rPr lang="en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1600" b="1" dirty="0" smtClean="0">
                <a:latin typeface="Arial" pitchFamily="34" charset="0"/>
                <a:cs typeface="Arial" pitchFamily="34" charset="0"/>
              </a:rPr>
              <a:t>Dynamic referencing</a:t>
            </a:r>
            <a:r>
              <a:rPr lang="en-CA" sz="1600" dirty="0" smtClean="0">
                <a:latin typeface="Arial" pitchFamily="34" charset="0"/>
                <a:cs typeface="Arial" pitchFamily="34" charset="0"/>
              </a:rPr>
              <a:t>: allows other service work during 3D measurement</a:t>
            </a:r>
          </a:p>
          <a:p>
            <a:pPr lvl="1">
              <a:buFont typeface="Arial" pitchFamily="34" charset="0"/>
              <a:buChar char="•"/>
            </a:pPr>
            <a:r>
              <a:rPr lang="en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1600" b="1" dirty="0" smtClean="0">
                <a:latin typeface="Arial" pitchFamily="34" charset="0"/>
                <a:cs typeface="Arial" pitchFamily="34" charset="0"/>
              </a:rPr>
              <a:t>Quick</a:t>
            </a:r>
            <a:r>
              <a:rPr lang="en-CA" sz="1600" dirty="0" smtClean="0">
                <a:latin typeface="Arial" pitchFamily="34" charset="0"/>
                <a:cs typeface="Arial" pitchFamily="34" charset="0"/>
              </a:rPr>
              <a:t> setup and measurement</a:t>
            </a:r>
          </a:p>
          <a:p>
            <a:pPr lvl="1">
              <a:buFont typeface="Arial" pitchFamily="34" charset="0"/>
              <a:buChar char="•"/>
            </a:pPr>
            <a:r>
              <a:rPr lang="en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1600" b="1" dirty="0" smtClean="0">
                <a:latin typeface="Arial" pitchFamily="34" charset="0"/>
                <a:cs typeface="Arial" pitchFamily="34" charset="0"/>
              </a:rPr>
              <a:t>Automatic alignment </a:t>
            </a:r>
            <a:r>
              <a:rPr lang="en-CA" sz="1600" dirty="0" smtClean="0">
                <a:latin typeface="Arial" pitchFamily="34" charset="0"/>
                <a:cs typeface="Arial" pitchFamily="34" charset="0"/>
              </a:rPr>
              <a:t>for part inspection on jigs</a:t>
            </a:r>
          </a:p>
          <a:p>
            <a:pPr lvl="1">
              <a:buFont typeface="Arial" pitchFamily="34" charset="0"/>
              <a:buChar char="•"/>
            </a:pPr>
            <a:r>
              <a:rPr lang="en-CA" sz="1600" dirty="0" smtClean="0">
                <a:latin typeface="Arial" pitchFamily="34" charset="0"/>
                <a:cs typeface="Arial" pitchFamily="34" charset="0"/>
              </a:rPr>
              <a:t> Less sensitive to </a:t>
            </a:r>
            <a:r>
              <a:rPr lang="en-CA" sz="1600" b="1" dirty="0" smtClean="0">
                <a:latin typeface="Arial" pitchFamily="34" charset="0"/>
                <a:cs typeface="Arial" pitchFamily="34" charset="0"/>
              </a:rPr>
              <a:t>shiny surfaces</a:t>
            </a:r>
            <a:r>
              <a:rPr lang="en-CA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buFont typeface="Arial" pitchFamily="34" charset="0"/>
              <a:buChar char="•"/>
            </a:pPr>
            <a:endParaRPr lang="en-CA" sz="16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CA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72132" y="1643050"/>
            <a:ext cx="2786082" cy="2215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6" descr="R:\Marketing\Matériels promotionnels\Fiches applications\MetraSCAN\Aerospace\MS_Aerospace_Maintenance\Images\Image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57884" y="1571612"/>
            <a:ext cx="2357454" cy="2357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4" descr="R:\Marketing\Matériels promotionnels\Photos &amp; images\Shooting\Shooting RTI Claro\Low res\DSC_0068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072066" y="1428736"/>
            <a:ext cx="3841375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3" descr="R:\Marketing\Matériels promotionnels\Fiches applications\MetraSCAN\Automotive_Transport\MS_Automobile_Inspection du premier article\Images\Controle caisse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572132" y="1643050"/>
            <a:ext cx="2879668" cy="20669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53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53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0"/>
                            </p:stCondLst>
                            <p:childTnLst>
                              <p:par>
                                <p:cTn id="39" presetID="53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000"/>
                            </p:stCondLst>
                            <p:childTnLst>
                              <p:par>
                                <p:cTn id="49" presetID="53" presetClass="exit" presetSubtype="0" fill="remove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b\Documents\Produits\Photos_cool\Door_clio\Finaux\clio_final_4.png"/>
          <p:cNvPicPr>
            <a:picLocks noChangeAspect="1" noChangeArrowheads="1"/>
          </p:cNvPicPr>
          <p:nvPr/>
        </p:nvPicPr>
        <p:blipFill>
          <a:blip r:embed="rId4" cstate="email"/>
          <a:stretch>
            <a:fillRect/>
          </a:stretch>
        </p:blipFill>
        <p:spPr bwMode="auto">
          <a:xfrm>
            <a:off x="2857488" y="714356"/>
            <a:ext cx="5857916" cy="5857916"/>
          </a:xfrm>
          <a:prstGeom prst="rect">
            <a:avLst/>
          </a:prstGeom>
          <a:noFill/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856584" y="500050"/>
            <a:ext cx="785921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MetraSCAN </a:t>
            </a:r>
            <a:br>
              <a:rPr lang="en-CA" dirty="0" smtClean="0"/>
            </a:br>
            <a:r>
              <a:rPr lang="en-CA" dirty="0" smtClean="0"/>
              <a:t>Application </a:t>
            </a:r>
            <a:br>
              <a:rPr lang="en-CA" dirty="0" smtClean="0"/>
            </a:br>
            <a:r>
              <a:rPr lang="en-CA" dirty="0" smtClean="0"/>
              <a:t>Example</a:t>
            </a:r>
            <a:endParaRPr lang="en-CA" dirty="0"/>
          </a:p>
        </p:txBody>
      </p:sp>
      <p:pic>
        <p:nvPicPr>
          <p:cNvPr id="3" name="Image 2" descr="photo_porte_seul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000101" y="214290"/>
            <a:ext cx="2357454" cy="2420079"/>
          </a:xfrm>
          <a:prstGeom prst="rect">
            <a:avLst/>
          </a:prstGeom>
        </p:spPr>
      </p:pic>
      <p:pic>
        <p:nvPicPr>
          <p:cNvPr id="4" name="Picture 5" descr="C:\Users\danielb\Documents\Produits\Lancement\Globe\GLOBE pics\Untitled-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85786" y="4550533"/>
            <a:ext cx="2409895" cy="2307491"/>
          </a:xfrm>
          <a:prstGeom prst="rect">
            <a:avLst/>
          </a:prstGeom>
          <a:noFill/>
        </p:spPr>
      </p:pic>
      <p:pic>
        <p:nvPicPr>
          <p:cNvPr id="8" name="Sequence 0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714744" y="2143116"/>
            <a:ext cx="4929198" cy="3286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0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C:\Users\danielb\Documents\Produits\Photos_cool\Door_clio\Finaux\clio_final_4.png"/>
          <p:cNvPicPr>
            <a:picLocks noChangeAspect="1" noChangeArrowheads="1"/>
          </p:cNvPicPr>
          <p:nvPr/>
        </p:nvPicPr>
        <p:blipFill>
          <a:blip r:embed="rId3" cstate="email">
            <a:lum bright="76000" contrast="-89000"/>
          </a:blip>
          <a:srcRect/>
          <a:stretch>
            <a:fillRect/>
          </a:stretch>
        </p:blipFill>
        <p:spPr bwMode="auto">
          <a:xfrm>
            <a:off x="1500166" y="1000108"/>
            <a:ext cx="5857916" cy="5429288"/>
          </a:xfrm>
          <a:prstGeom prst="rect">
            <a:avLst/>
          </a:prstGeom>
          <a:noFill/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Inspection Process</a:t>
            </a:r>
            <a:endParaRPr lang="en-CA" dirty="0"/>
          </a:p>
        </p:txBody>
      </p:sp>
      <p:pic>
        <p:nvPicPr>
          <p:cNvPr id="3074" name="Picture 2" descr="C:\Users\danielb\Documents\Produits\Lancement\Globe\Ref_Doc\ReportImages\Alignement.jpg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62" y="2071678"/>
            <a:ext cx="2000264" cy="13770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Users\danielb\Documents\Produits\Lancement\Globe\Ref_Doc\ReportImages\ReportImages8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57620" y="2071678"/>
            <a:ext cx="2057427" cy="1428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 descr="C:\Users\danielb\Documents\Produits\Lancement\Globe\Ref_Doc\ReportImages\ReportImages2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847811" y="2285992"/>
            <a:ext cx="2081907" cy="1428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7" name="Picture 5" descr="C:\Users\danielb\Documents\Produits\Lancement\Globe\Ref_Doc\ReportImages\ReportImages6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847811" y="3857628"/>
            <a:ext cx="2070245" cy="1428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9" name="Picture 7" descr="C:\Users\danielb\Documents\Produits\Lancement\Globe\Ref_Doc\ReportImages\ReportImages15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714744" y="4704962"/>
            <a:ext cx="2174573" cy="151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80" name="Picture 8" descr="C:\Users\danielb\Documents\Produits\Lancement\Globe\Ref_Doc\ReportImages\ReportImages1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357290" y="4572008"/>
            <a:ext cx="1324460" cy="1714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Flèche droite 13"/>
          <p:cNvSpPr/>
          <p:nvPr/>
        </p:nvSpPr>
        <p:spPr>
          <a:xfrm>
            <a:off x="3071802" y="2428868"/>
            <a:ext cx="642942" cy="714380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Flèche droite 15"/>
          <p:cNvSpPr/>
          <p:nvPr/>
        </p:nvSpPr>
        <p:spPr>
          <a:xfrm>
            <a:off x="6072198" y="2428868"/>
            <a:ext cx="642942" cy="714380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7" name="Flèche droite 16"/>
          <p:cNvSpPr/>
          <p:nvPr/>
        </p:nvSpPr>
        <p:spPr>
          <a:xfrm rot="9129150">
            <a:off x="5987506" y="4823685"/>
            <a:ext cx="642942" cy="714380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Flèche droite 17"/>
          <p:cNvSpPr/>
          <p:nvPr/>
        </p:nvSpPr>
        <p:spPr>
          <a:xfrm rot="10800000">
            <a:off x="2857488" y="5072074"/>
            <a:ext cx="642942" cy="714380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Rectangle à coins arrondis 18"/>
          <p:cNvSpPr/>
          <p:nvPr/>
        </p:nvSpPr>
        <p:spPr>
          <a:xfrm>
            <a:off x="1285852" y="1500174"/>
            <a:ext cx="1285884" cy="357190"/>
          </a:xfrm>
          <a:prstGeom prst="round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1241165" lon="20346766" rev="213775"/>
            </a:camera>
            <a:lightRig rig="balanced" dir="t"/>
          </a:scene3d>
          <a:sp3d prstMaterial="clear">
            <a:bevelT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Alignment</a:t>
            </a:r>
            <a:endParaRPr lang="en-CA" dirty="0"/>
          </a:p>
        </p:txBody>
      </p:sp>
      <p:sp>
        <p:nvSpPr>
          <p:cNvPr id="20" name="Rectangle à coins arrondis 19"/>
          <p:cNvSpPr/>
          <p:nvPr/>
        </p:nvSpPr>
        <p:spPr>
          <a:xfrm>
            <a:off x="4214810" y="1500174"/>
            <a:ext cx="1437310" cy="357190"/>
          </a:xfrm>
          <a:prstGeom prst="round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1241165" lon="20346766" rev="213775"/>
            </a:camera>
            <a:lightRig rig="balanced" dir="t"/>
          </a:scene3d>
          <a:sp3d prstMaterial="clear">
            <a:bevelT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Color Map</a:t>
            </a:r>
            <a:endParaRPr lang="en-CA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6858016" y="1714488"/>
            <a:ext cx="2000264" cy="357190"/>
          </a:xfrm>
          <a:prstGeom prst="round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1241165" lon="20346766" rev="213775"/>
            </a:camera>
            <a:lightRig rig="balanced" dir="t"/>
          </a:scene3d>
          <a:sp3d prstMaterial="clear">
            <a:bevelT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Holes &amp; Flatness</a:t>
            </a:r>
            <a:endParaRPr lang="en-CA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3857620" y="4143380"/>
            <a:ext cx="1857388" cy="357190"/>
          </a:xfrm>
          <a:prstGeom prst="round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1241165" lon="20346766" rev="213775"/>
            </a:camera>
            <a:lightRig rig="balanced" dir="t"/>
          </a:scene3d>
          <a:sp3d prstMaterial="clear">
            <a:bevelT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Section Deviation</a:t>
            </a:r>
            <a:endParaRPr lang="en-CA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1357290" y="4071942"/>
            <a:ext cx="1285884" cy="357190"/>
          </a:xfrm>
          <a:prstGeom prst="round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1241165" lon="20346766" rev="213775"/>
            </a:camera>
            <a:lightRig rig="balanced" dir="t"/>
          </a:scene3d>
          <a:sp3d prstMaterial="clear">
            <a:bevelT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Report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856584" y="214290"/>
            <a:ext cx="7859216" cy="1714512"/>
          </a:xfrm>
        </p:spPr>
        <p:txBody>
          <a:bodyPr/>
          <a:lstStyle/>
          <a:p>
            <a:pPr algn="ctr"/>
            <a:r>
              <a:rPr lang="en-CA" dirty="0" smtClean="0"/>
              <a:t>MetraSCAN </a:t>
            </a:r>
            <a:br>
              <a:rPr lang="en-CA" dirty="0" smtClean="0"/>
            </a:br>
            <a:r>
              <a:rPr lang="en-CA" dirty="0" smtClean="0"/>
              <a:t>More Info?</a:t>
            </a:r>
            <a:endParaRPr lang="en-CA" dirty="0"/>
          </a:p>
        </p:txBody>
      </p:sp>
      <p:sp>
        <p:nvSpPr>
          <p:cNvPr id="3" name="Espace réservé du contenu 5"/>
          <p:cNvSpPr>
            <a:spLocks noGrp="1"/>
          </p:cNvSpPr>
          <p:nvPr>
            <p:ph idx="1"/>
          </p:nvPr>
        </p:nvSpPr>
        <p:spPr>
          <a:xfrm>
            <a:off x="827584" y="2071678"/>
            <a:ext cx="5101738" cy="2614618"/>
          </a:xfrm>
        </p:spPr>
        <p:txBody>
          <a:bodyPr>
            <a:normAutofit/>
          </a:bodyPr>
          <a:lstStyle/>
          <a:p>
            <a:r>
              <a:rPr lang="en-CA" sz="2000" b="1" dirty="0" smtClean="0"/>
              <a:t>Visit our website:</a:t>
            </a:r>
          </a:p>
          <a:p>
            <a:pPr>
              <a:buNone/>
            </a:pPr>
            <a:endParaRPr lang="en-CA" sz="2000" b="1" dirty="0" smtClean="0"/>
          </a:p>
          <a:p>
            <a:pPr lvl="1"/>
            <a:r>
              <a:rPr lang="en-CA" sz="2000" b="1" dirty="0" smtClean="0"/>
              <a:t>Technology description</a:t>
            </a:r>
          </a:p>
          <a:p>
            <a:pPr lvl="1"/>
            <a:r>
              <a:rPr lang="en-CA" sz="2000" b="1" dirty="0" smtClean="0"/>
              <a:t>Brochure</a:t>
            </a:r>
          </a:p>
          <a:p>
            <a:pPr lvl="1"/>
            <a:r>
              <a:rPr lang="en-CA" sz="2000" b="1" dirty="0" smtClean="0"/>
              <a:t>In action Video</a:t>
            </a:r>
          </a:p>
          <a:p>
            <a:pPr lvl="1"/>
            <a:r>
              <a:rPr lang="en-CA" sz="2000" b="1" dirty="0" smtClean="0"/>
              <a:t>Request a quote!</a:t>
            </a:r>
          </a:p>
          <a:p>
            <a:pPr lvl="1"/>
            <a:r>
              <a:rPr lang="en-CA" sz="2000" b="1" dirty="0" smtClean="0"/>
              <a:t>Ask for a demo!</a:t>
            </a:r>
          </a:p>
          <a:p>
            <a:endParaRPr lang="en-CA" sz="2000" b="1" dirty="0" smtClean="0"/>
          </a:p>
          <a:p>
            <a:endParaRPr lang="en-CA" sz="2000" dirty="0" smtClean="0"/>
          </a:p>
          <a:p>
            <a:pPr>
              <a:buNone/>
            </a:pPr>
            <a:endParaRPr lang="en-CA" sz="2000" dirty="0" smtClean="0"/>
          </a:p>
          <a:p>
            <a:endParaRPr lang="en-CA" sz="2000" dirty="0" smtClean="0"/>
          </a:p>
          <a:p>
            <a:endParaRPr lang="en-CA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628" y="2185966"/>
            <a:ext cx="3622138" cy="250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285984" y="5072074"/>
            <a:ext cx="54988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>www.creaform3d.com</a:t>
            </a:r>
            <a:endParaRPr lang="fr-FR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hoto_porte_seul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571604" y="919393"/>
            <a:ext cx="2574807" cy="2643206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856584" y="214290"/>
            <a:ext cx="7859216" cy="1714512"/>
          </a:xfrm>
        </p:spPr>
        <p:txBody>
          <a:bodyPr/>
          <a:lstStyle/>
          <a:p>
            <a:pPr algn="ctr"/>
            <a:r>
              <a:rPr lang="en-CA" dirty="0" smtClean="0"/>
              <a:t>Questions?</a:t>
            </a:r>
            <a:endParaRPr lang="en-CA" dirty="0"/>
          </a:p>
        </p:txBody>
      </p:sp>
      <p:pic>
        <p:nvPicPr>
          <p:cNvPr id="9" name="Image 8" descr="clio_mesh2_blanc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77802">
            <a:off x="2701773" y="1478058"/>
            <a:ext cx="3357586" cy="3357586"/>
          </a:xfrm>
          <a:prstGeom prst="rect">
            <a:avLst/>
          </a:prstGeom>
        </p:spPr>
      </p:pic>
      <p:pic>
        <p:nvPicPr>
          <p:cNvPr id="1027" name="Picture 3" descr="C:\Users\danielb\Documents\Produits\Photos_cool\Door_clio\Finaux\clio_CM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252972">
            <a:off x="4359206" y="2063921"/>
            <a:ext cx="4078202" cy="4078202"/>
          </a:xfrm>
          <a:prstGeom prst="rect">
            <a:avLst/>
          </a:prstGeom>
          <a:noFill/>
        </p:spPr>
      </p:pic>
      <p:pic>
        <p:nvPicPr>
          <p:cNvPr id="1029" name="Picture 5" descr="C:\Users\danielb\Documents\Produits\Lancement\Globe\GLOBE pics\Untitled-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85786" y="4121905"/>
            <a:ext cx="2857520" cy="2736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4263</TotalTime>
  <Words>391</Words>
  <Application>Microsoft Office PowerPoint</Application>
  <PresentationFormat>Affichage à l'écran (4:3)</PresentationFormat>
  <Paragraphs>127</Paragraphs>
  <Slides>19</Slides>
  <Notes>19</Notes>
  <HiddenSlides>0</HiddenSlides>
  <MMClips>2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19</vt:i4>
      </vt:variant>
    </vt:vector>
  </HeadingPairs>
  <TitlesOfParts>
    <vt:vector size="22" baseType="lpstr">
      <vt:lpstr>Thème Office</vt:lpstr>
      <vt:lpstr>Conception personnalisée</vt:lpstr>
      <vt:lpstr>2_Conception personnalisée</vt:lpstr>
      <vt:lpstr>Diapositive 1</vt:lpstr>
      <vt:lpstr>MetraSCAN Presentation</vt:lpstr>
      <vt:lpstr>Diapositive 3</vt:lpstr>
      <vt:lpstr>Filling the Gap in Metrology</vt:lpstr>
      <vt:lpstr>MetraSCAN: Technology &amp; Design</vt:lpstr>
      <vt:lpstr>Let’s see it in action!</vt:lpstr>
      <vt:lpstr>MetraSCAN Key Benefits</vt:lpstr>
      <vt:lpstr>TRUaccuracyTM</vt:lpstr>
      <vt:lpstr>MetraSCAN Key Benefits</vt:lpstr>
      <vt:lpstr>MetraSCAN Key Benefits</vt:lpstr>
      <vt:lpstr>MetraSCAN Key Benefits</vt:lpstr>
      <vt:lpstr>MetraSCAN in Metrology</vt:lpstr>
      <vt:lpstr>MetraSCAN with HandyPROBE</vt:lpstr>
      <vt:lpstr>MetraSCAN  Applications</vt:lpstr>
      <vt:lpstr>MetraSCAN Applications</vt:lpstr>
      <vt:lpstr>MetraSCAN  Application  Example</vt:lpstr>
      <vt:lpstr>Inspection Process</vt:lpstr>
      <vt:lpstr>MetraSCAN  More Info?</vt:lpstr>
      <vt:lpstr>Questions?</vt:lpstr>
    </vt:vector>
  </TitlesOfParts>
  <Company>Creaform3d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emilieg</dc:creator>
  <cp:lastModifiedBy>danielb</cp:lastModifiedBy>
  <cp:revision>349</cp:revision>
  <dcterms:created xsi:type="dcterms:W3CDTF">2010-09-21T20:17:37Z</dcterms:created>
  <dcterms:modified xsi:type="dcterms:W3CDTF">2011-04-04T19:34:59Z</dcterms:modified>
</cp:coreProperties>
</file>